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60" r:id="rId4"/>
    <p:sldId id="261" r:id="rId5"/>
    <p:sldId id="262" r:id="rId6"/>
    <p:sldId id="263" r:id="rId7"/>
    <p:sldId id="264" r:id="rId8"/>
    <p:sldId id="266" r:id="rId9"/>
    <p:sldId id="259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AEDFFC-AEF9-CB9F-A2F3-D6837AFE3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4372A2-199A-B1BE-A626-FE6DA2361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C69F35-1B94-9D70-8077-93426A96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57B84-5EE8-4713-831C-426C95C92028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6BF78F-C1BC-A14A-1AF7-A6DCD255B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5BF3A2-9319-DD55-C45C-085BE83D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FD9C-3803-40C9-8AB8-D439A18FF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8055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DE1FE-B283-CF8D-459A-687DAB85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C9BDF6-8E20-9E40-042F-E0036DD94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090FA5-400A-C5A1-A28C-5562B160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57B84-5EE8-4713-831C-426C95C92028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71E2BF-53E3-AF2C-6B20-481A479B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F38F58-A2AD-3B8B-59E9-83DB7A3E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FD9C-3803-40C9-8AB8-D439A18FF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899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93C7906-7A46-45AF-86EC-309F9C63B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C6BD36-2B27-15E7-578A-D5E7EBFE6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4FAFBE-0FFA-25F5-7A8B-067B3BF7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57B84-5EE8-4713-831C-426C95C92028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F2486B-3A5D-3003-3C63-D762FCD6E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573F73-C1E0-C0A3-F763-18D65A52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FD9C-3803-40C9-8AB8-D439A18FF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9255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CE2C4-8DC8-5DCD-960C-C9BE5A4E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8ED61-980E-DFA5-45D6-88408ECBE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6D8BD8-9403-D351-B108-970D7F913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57B84-5EE8-4713-831C-426C95C92028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47BF7E-8584-1968-4FDA-3E299BC4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9D12E6-B835-3071-2C3A-CE959908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FD9C-3803-40C9-8AB8-D439A18FF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1196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3162F-3BFB-43AE-53CD-8853E7254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0235ED-D35E-C231-5219-A6F710712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9724A1-4444-7587-5D57-91BAA49D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57B84-5EE8-4713-831C-426C95C92028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45F5B4-159F-1E9A-A2AE-00685D0BB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736611-8478-22B2-D6CD-2BD92B54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FD9C-3803-40C9-8AB8-D439A18FF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096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0470F8-3EB8-D1B2-2673-3374DBBF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87C805-65ED-4AD6-0C4B-B78386C81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2687621-F3F9-D6C0-580E-3026068FD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40BC99-D91C-C093-2D87-AB1829344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57B84-5EE8-4713-831C-426C95C92028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4D849AA-77CD-DDB3-0BB4-4225068E5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195D03-3731-4221-B08C-AFDF83502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FD9C-3803-40C9-8AB8-D439A18FF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377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F58FCE-8A3D-510D-51C4-DD5F292E1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AA4631-BD4A-1A47-0AD8-DCE2F6D6D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50A4438-FBC7-CFBB-4FE7-773ADC5A4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CDA88F-5F89-298C-3797-A6B1D74E88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361F294-DCB2-92F5-8547-E42E7BE07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C9B7000-1DE3-E715-1B2A-6711E90E9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57B84-5EE8-4713-831C-426C95C92028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BBE8AA5-2A28-BBB2-73B9-D43811B69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B529CC9-FBD5-7A63-85BB-4A1FBBCE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FD9C-3803-40C9-8AB8-D439A18FF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466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11E630-1E64-712E-46E9-B7723F8B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758F16-A46B-0E4E-162D-9ABA6850E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57B84-5EE8-4713-831C-426C95C92028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F79F29-5BD5-C27D-90AD-EA21E5FC9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27046C0-B5E3-1845-DD69-5C5D319CF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FD9C-3803-40C9-8AB8-D439A18FF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86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5DB55DE-85AE-883F-6814-55F21A13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57B84-5EE8-4713-831C-426C95C92028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8232574-9C2E-7236-A8DD-B376DC8CE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0A5521-1D1A-C8AB-B766-9FD07042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FD9C-3803-40C9-8AB8-D439A18FF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813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67EE3-5F80-2A14-7A85-72843742D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478F35-F976-AF86-76DB-A5AD13B2A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6114B9-DBC9-BCDF-7056-9BEA70895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ED8AFEA-C26E-6477-51DD-C00100EA9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57B84-5EE8-4713-831C-426C95C92028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6F6A832-221A-7EA2-F465-31EDAAC43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B720AA-A7C7-BBA6-7D23-10C4C414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FD9C-3803-40C9-8AB8-D439A18FF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501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0D6201-4492-44AE-94BC-33EA7CF6F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E1D06DE-4038-00FC-DA40-9B88547445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ED3CCC-E3F1-EFA7-1865-F614B9AFC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76AE0BB-10E4-F2C4-7328-A6331E2ED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57B84-5EE8-4713-831C-426C95C92028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01412E-3808-5675-37BE-0919662BE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ABAAB0-C282-0C68-FED1-043091E9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FD9C-3803-40C9-8AB8-D439A18FF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78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53DF084-B4D0-5C73-E037-D695C869E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96B23A-598E-D1AA-64AD-B72EEE17D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52E52F-E9E7-B9C5-5B50-2607625487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A57B84-5EE8-4713-831C-426C95C92028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316E16-3463-369E-59FE-0814E18FD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36C312-2B58-C89A-7017-B8F4214F6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2DFD9C-3803-40C9-8AB8-D439A18FF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264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Logotipo">
            <a:extLst>
              <a:ext uri="{FF2B5EF4-FFF2-40B4-BE49-F238E27FC236}">
                <a16:creationId xmlns:a16="http://schemas.microsoft.com/office/drawing/2014/main" id="{6DFBA6A8-D5C7-F255-CCEC-DE414655B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85" y="0"/>
            <a:ext cx="12238885" cy="6858000"/>
          </a:xfrm>
          <a:prstGeom prst="rect">
            <a:avLst/>
          </a:prstGeom>
        </p:spPr>
      </p:pic>
      <p:pic>
        <p:nvPicPr>
          <p:cNvPr id="12" name="Imagem 11" descr="Logotipo&#10;&#10;O conteúdo gerado por IA pode estar incorreto.">
            <a:extLst>
              <a:ext uri="{FF2B5EF4-FFF2-40B4-BE49-F238E27FC236}">
                <a16:creationId xmlns:a16="http://schemas.microsoft.com/office/drawing/2014/main" id="{C68C49E2-69D3-EF8E-0AD7-410D5FC2D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25" y="5770050"/>
            <a:ext cx="2243599" cy="870950"/>
          </a:xfrm>
          <a:prstGeom prst="rect">
            <a:avLst/>
          </a:prstGeom>
        </p:spPr>
      </p:pic>
      <p:pic>
        <p:nvPicPr>
          <p:cNvPr id="14" name="Imagem 13" descr="Ícone&#10;&#10;O conteúdo gerado por IA pode estar incorreto.">
            <a:extLst>
              <a:ext uri="{FF2B5EF4-FFF2-40B4-BE49-F238E27FC236}">
                <a16:creationId xmlns:a16="http://schemas.microsoft.com/office/drawing/2014/main" id="{C90776F4-84D9-68E7-1A4A-1EE21CC4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387" y="88491"/>
            <a:ext cx="1884937" cy="1394853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7E24CB4-2A4D-0B59-52E3-041FEDF779C6}"/>
              </a:ext>
            </a:extLst>
          </p:cNvPr>
          <p:cNvSpPr txBox="1"/>
          <p:nvPr/>
        </p:nvSpPr>
        <p:spPr>
          <a:xfrm>
            <a:off x="0" y="4754387"/>
            <a:ext cx="40017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EE6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GRUPO 1</a:t>
            </a:r>
            <a:br>
              <a:rPr lang="pt-BR" b="1" dirty="0">
                <a:solidFill>
                  <a:srgbClr val="EEE6A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b="1" dirty="0">
                <a:solidFill>
                  <a:srgbClr val="EEE6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 Beatriz dos Santos - </a:t>
            </a:r>
            <a:r>
              <a:rPr lang="pt-BR" sz="1200" b="1" dirty="0">
                <a:solidFill>
                  <a:srgbClr val="EEE6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202510752</a:t>
            </a:r>
            <a:br>
              <a:rPr lang="pt-BR" b="1" dirty="0">
                <a:solidFill>
                  <a:srgbClr val="EEE6A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b="1" dirty="0">
                <a:solidFill>
                  <a:srgbClr val="EEE6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Cainan Arruda - </a:t>
            </a:r>
            <a:r>
              <a:rPr lang="pt-BR" sz="1200" b="1" dirty="0">
                <a:solidFill>
                  <a:srgbClr val="EEE6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202510672</a:t>
            </a:r>
            <a:br>
              <a:rPr lang="pt-BR" b="1" dirty="0">
                <a:solidFill>
                  <a:srgbClr val="EEE6A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b="1" dirty="0">
                <a:solidFill>
                  <a:srgbClr val="EEE6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Henrique Silva – </a:t>
            </a:r>
            <a:r>
              <a:rPr lang="pt-BR" sz="1200" b="1" dirty="0">
                <a:solidFill>
                  <a:srgbClr val="EEE6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202510741</a:t>
            </a:r>
          </a:p>
          <a:p>
            <a:r>
              <a:rPr lang="pt-BR" b="1" dirty="0">
                <a:solidFill>
                  <a:srgbClr val="EEE6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João Pedro Alves - </a:t>
            </a:r>
            <a:r>
              <a:rPr lang="pt-BR" sz="1200" b="1" dirty="0">
                <a:solidFill>
                  <a:srgbClr val="EEE6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202510088</a:t>
            </a:r>
            <a:br>
              <a:rPr lang="pt-BR" b="1" dirty="0">
                <a:solidFill>
                  <a:srgbClr val="EEE6A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b="1" dirty="0">
                <a:solidFill>
                  <a:srgbClr val="EEE6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Pedro Alixandre - </a:t>
            </a:r>
            <a:r>
              <a:rPr lang="pt-BR" sz="1200" b="1" dirty="0">
                <a:solidFill>
                  <a:srgbClr val="EEE6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202510919</a:t>
            </a:r>
            <a:br>
              <a:rPr lang="pt-BR" b="1" dirty="0">
                <a:solidFill>
                  <a:srgbClr val="EEE6A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b="1" dirty="0">
                <a:solidFill>
                  <a:srgbClr val="EEE6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Samuel Costa - </a:t>
            </a:r>
            <a:r>
              <a:rPr lang="pt-BR" sz="1200" b="1" dirty="0">
                <a:solidFill>
                  <a:srgbClr val="EEE6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202510148</a:t>
            </a:r>
          </a:p>
        </p:txBody>
      </p:sp>
    </p:spTree>
    <p:extLst>
      <p:ext uri="{BB962C8B-B14F-4D97-AF65-F5344CB8AC3E}">
        <p14:creationId xmlns:p14="http://schemas.microsoft.com/office/powerpoint/2010/main" val="3251573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BAB65-581A-12D5-DDBD-8E069A679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to a preto e azul sobre fundo roxo&#10;&#10;O conteúdo gerado por IA pode estar incorreto.">
            <a:extLst>
              <a:ext uri="{FF2B5EF4-FFF2-40B4-BE49-F238E27FC236}">
                <a16:creationId xmlns:a16="http://schemas.microsoft.com/office/drawing/2014/main" id="{1E2A4925-8E57-B092-365F-3945E1F7A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26" y="0"/>
            <a:ext cx="12329652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D53A843-06A0-719D-809D-76CD848FF4E5}"/>
              </a:ext>
            </a:extLst>
          </p:cNvPr>
          <p:cNvSpPr txBox="1"/>
          <p:nvPr/>
        </p:nvSpPr>
        <p:spPr>
          <a:xfrm>
            <a:off x="2249129" y="154547"/>
            <a:ext cx="7693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EEE6AC"/>
                </a:solidFill>
              </a:rPr>
              <a:t>Design de Software Web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2520531-4F09-66E2-CCA9-4DBC459590D2}"/>
              </a:ext>
            </a:extLst>
          </p:cNvPr>
          <p:cNvSpPr txBox="1"/>
          <p:nvPr/>
        </p:nvSpPr>
        <p:spPr>
          <a:xfrm>
            <a:off x="137652" y="556505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ACESSIBILIDADE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2ADA4AA-F636-2547-9ACC-EC32C63D36CF}"/>
              </a:ext>
            </a:extLst>
          </p:cNvPr>
          <p:cNvSpPr txBox="1"/>
          <p:nvPr/>
        </p:nvSpPr>
        <p:spPr>
          <a:xfrm>
            <a:off x="580103" y="3355398"/>
            <a:ext cx="152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TIPOGRAFIA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B3EFDD-A9D8-FCDD-F1A6-E9E5DB9D79DC}"/>
              </a:ext>
            </a:extLst>
          </p:cNvPr>
          <p:cNvSpPr txBox="1"/>
          <p:nvPr/>
        </p:nvSpPr>
        <p:spPr>
          <a:xfrm>
            <a:off x="653845" y="1145458"/>
            <a:ext cx="1311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PALETA DE CORES</a:t>
            </a:r>
          </a:p>
        </p:txBody>
      </p:sp>
      <p:pic>
        <p:nvPicPr>
          <p:cNvPr id="8" name="Imagem 7" descr="Gráfico, Gráfico de barras">
            <a:extLst>
              <a:ext uri="{FF2B5EF4-FFF2-40B4-BE49-F238E27FC236}">
                <a16:creationId xmlns:a16="http://schemas.microsoft.com/office/drawing/2014/main" id="{20B94B10-659D-073C-D1D9-7C7C8CD4A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29" y="787599"/>
            <a:ext cx="2938274" cy="200837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34CAED9-20B1-D165-63CF-2E8807593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555" y="3205933"/>
            <a:ext cx="3439005" cy="83831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98C95B5-4626-55E8-8C48-D94102D0C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722" y="5397557"/>
            <a:ext cx="771633" cy="59063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55B2BCA-7C0B-5A3E-DA21-319BA68E2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6723" y="6030074"/>
            <a:ext cx="771633" cy="63133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B1C8EF3-BBDC-108C-7919-96AEB1B7F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2677" y="5934390"/>
            <a:ext cx="1486107" cy="47631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EBC8DCD-7444-5A0B-D8D1-484E8922EC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5936" y="2195363"/>
            <a:ext cx="5031932" cy="450809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D50FC79-006F-9DEC-0AB2-2A196605D6D1}"/>
              </a:ext>
            </a:extLst>
          </p:cNvPr>
          <p:cNvSpPr txBox="1"/>
          <p:nvPr/>
        </p:nvSpPr>
        <p:spPr>
          <a:xfrm>
            <a:off x="1273818" y="4943951"/>
            <a:ext cx="6123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Modo Claro/Escuro e Identificação de área de preenchimento</a:t>
            </a:r>
          </a:p>
        </p:txBody>
      </p:sp>
    </p:spTree>
    <p:extLst>
      <p:ext uri="{BB962C8B-B14F-4D97-AF65-F5344CB8AC3E}">
        <p14:creationId xmlns:p14="http://schemas.microsoft.com/office/powerpoint/2010/main" val="976483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10C73-2141-9364-2F06-6EE14AAD1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to a preto e azul sobre fundo roxo&#10;&#10;O conteúdo gerado por IA pode estar incorreto.">
            <a:extLst>
              <a:ext uri="{FF2B5EF4-FFF2-40B4-BE49-F238E27FC236}">
                <a16:creationId xmlns:a16="http://schemas.microsoft.com/office/drawing/2014/main" id="{17F2F063-7904-1528-5BDF-877379823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26" y="0"/>
            <a:ext cx="12329652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B5B2FBE-0E4C-B99A-A896-D8EC10123B98}"/>
              </a:ext>
            </a:extLst>
          </p:cNvPr>
          <p:cNvSpPr txBox="1"/>
          <p:nvPr/>
        </p:nvSpPr>
        <p:spPr>
          <a:xfrm>
            <a:off x="442452" y="304774"/>
            <a:ext cx="11562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EEE6AC"/>
                </a:solidFill>
              </a:rPr>
              <a:t>APW II – Integração </a:t>
            </a:r>
            <a:r>
              <a:rPr lang="pt-BR" sz="2800" b="1" dirty="0" err="1">
                <a:solidFill>
                  <a:srgbClr val="EEE6AC"/>
                </a:solidFill>
              </a:rPr>
              <a:t>Bootstrap</a:t>
            </a:r>
            <a:endParaRPr lang="pt-BR" sz="2800" b="1" dirty="0">
              <a:solidFill>
                <a:srgbClr val="EEE6AC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D1FD6AC-5581-C6A2-3373-505807D7A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768"/>
            <a:ext cx="12192000" cy="915200"/>
          </a:xfrm>
          <a:prstGeom prst="rect">
            <a:avLst/>
          </a:prstGeom>
        </p:spPr>
      </p:pic>
      <p:pic>
        <p:nvPicPr>
          <p:cNvPr id="9" name="Imagem 8" descr="Texto&#10;&#10;O conteúdo gerado por IA pode estar incorreto.">
            <a:extLst>
              <a:ext uri="{FF2B5EF4-FFF2-40B4-BE49-F238E27FC236}">
                <a16:creationId xmlns:a16="http://schemas.microsoft.com/office/drawing/2014/main" id="{04718DF6-161F-1A47-2A34-CB7CB32D3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54813"/>
            <a:ext cx="6597246" cy="4069006"/>
          </a:xfrm>
          <a:prstGeom prst="rect">
            <a:avLst/>
          </a:prstGeom>
        </p:spPr>
      </p:pic>
      <p:pic>
        <p:nvPicPr>
          <p:cNvPr id="11" name="Imagem 10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0FC26ADE-3A1C-4FDC-72FD-58151534F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03" y="2154813"/>
            <a:ext cx="5622596" cy="22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00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CE6A6-469A-A311-3C4E-9FB19AB96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to a preto e azul sobre fundo roxo&#10;&#10;O conteúdo gerado por IA pode estar incorreto.">
            <a:extLst>
              <a:ext uri="{FF2B5EF4-FFF2-40B4-BE49-F238E27FC236}">
                <a16:creationId xmlns:a16="http://schemas.microsoft.com/office/drawing/2014/main" id="{1B646FD0-9D68-6CFD-AE7A-BE7DA865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26" y="0"/>
            <a:ext cx="12329652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D2A3FB2-4280-CAB0-FFBE-FBAA09953CAF}"/>
              </a:ext>
            </a:extLst>
          </p:cNvPr>
          <p:cNvSpPr txBox="1"/>
          <p:nvPr/>
        </p:nvSpPr>
        <p:spPr>
          <a:xfrm>
            <a:off x="2330245" y="216310"/>
            <a:ext cx="7993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EEE6AC"/>
                </a:solidFill>
              </a:rPr>
              <a:t>LPW II – Simulação de BD com localStorage</a:t>
            </a:r>
          </a:p>
        </p:txBody>
      </p:sp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8FCFC58B-137F-925C-515B-51CC520D5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/>
          <a:stretch>
            <a:fillRect/>
          </a:stretch>
        </p:blipFill>
        <p:spPr>
          <a:xfrm>
            <a:off x="0" y="739530"/>
            <a:ext cx="5921749" cy="4362996"/>
          </a:xfrm>
          <a:prstGeom prst="rect">
            <a:avLst/>
          </a:prstGeom>
        </p:spPr>
      </p:pic>
      <p:pic>
        <p:nvPicPr>
          <p:cNvPr id="10" name="Imagem 9" descr="Interface gráfica do usuário, Texto, Aplicativo">
            <a:extLst>
              <a:ext uri="{FF2B5EF4-FFF2-40B4-BE49-F238E27FC236}">
                <a16:creationId xmlns:a16="http://schemas.microsoft.com/office/drawing/2014/main" id="{73F7E9F7-5A45-9026-AE3C-8721BFA45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2" r="10346"/>
          <a:stretch>
            <a:fillRect/>
          </a:stretch>
        </p:blipFill>
        <p:spPr>
          <a:xfrm>
            <a:off x="5921749" y="739530"/>
            <a:ext cx="6341144" cy="3985593"/>
          </a:xfrm>
          <a:prstGeom prst="rect">
            <a:avLst/>
          </a:prstGeom>
        </p:spPr>
      </p:pic>
      <p:pic>
        <p:nvPicPr>
          <p:cNvPr id="13" name="Imagem 12" descr="Tela de um aparelho eletrônico">
            <a:extLst>
              <a:ext uri="{FF2B5EF4-FFF2-40B4-BE49-F238E27FC236}">
                <a16:creationId xmlns:a16="http://schemas.microsoft.com/office/drawing/2014/main" id="{ADE7949E-207D-57B7-43B5-9329C00083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4" t="302" r="14422"/>
          <a:stretch>
            <a:fillRect/>
          </a:stretch>
        </p:blipFill>
        <p:spPr>
          <a:xfrm>
            <a:off x="7614181" y="3429000"/>
            <a:ext cx="4311522" cy="3185943"/>
          </a:xfrm>
          <a:prstGeom prst="rect">
            <a:avLst/>
          </a:prstGeom>
        </p:spPr>
      </p:pic>
      <p:cxnSp>
        <p:nvCxnSpPr>
          <p:cNvPr id="15" name="Conector: Curvo 14">
            <a:extLst>
              <a:ext uri="{FF2B5EF4-FFF2-40B4-BE49-F238E27FC236}">
                <a16:creationId xmlns:a16="http://schemas.microsoft.com/office/drawing/2014/main" id="{CBF6A1D0-430F-6F54-77D7-A51AB57E01FA}"/>
              </a:ext>
            </a:extLst>
          </p:cNvPr>
          <p:cNvCxnSpPr>
            <a:cxnSpLocks/>
          </p:cNvCxnSpPr>
          <p:nvPr/>
        </p:nvCxnSpPr>
        <p:spPr>
          <a:xfrm>
            <a:off x="6912080" y="3429002"/>
            <a:ext cx="700034" cy="55306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38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76F6D-294F-9BA9-CA25-ABEC02C5A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to a preto e azul sobre fundo roxo&#10;&#10;O conteúdo gerado por IA pode estar incorreto.">
            <a:extLst>
              <a:ext uri="{FF2B5EF4-FFF2-40B4-BE49-F238E27FC236}">
                <a16:creationId xmlns:a16="http://schemas.microsoft.com/office/drawing/2014/main" id="{42F2EA38-FB8F-0AF1-BE28-5B84E4E0C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26" y="0"/>
            <a:ext cx="12329652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3226D48-692D-ACC8-CD63-BE8A79C5BA8A}"/>
              </a:ext>
            </a:extLst>
          </p:cNvPr>
          <p:cNvSpPr txBox="1"/>
          <p:nvPr/>
        </p:nvSpPr>
        <p:spPr>
          <a:xfrm>
            <a:off x="2974258" y="262702"/>
            <a:ext cx="6243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EEE6AC"/>
                </a:solidFill>
              </a:rPr>
              <a:t>LPW II – Consumo de API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F419C12-2224-0637-7C2D-298A9CD74B70}"/>
              </a:ext>
            </a:extLst>
          </p:cNvPr>
          <p:cNvSpPr txBox="1"/>
          <p:nvPr/>
        </p:nvSpPr>
        <p:spPr>
          <a:xfrm>
            <a:off x="226142" y="724367"/>
            <a:ext cx="11238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EEE6AC"/>
                </a:solidFill>
              </a:rPr>
              <a:t>Escolhemos a Gutendex, API gratuita do “Projeto Gutenberg”, que lista uma grande variedade de livros que estão me situação de domínio público, que é ideal para o site.</a:t>
            </a:r>
          </a:p>
        </p:txBody>
      </p:sp>
      <p:pic>
        <p:nvPicPr>
          <p:cNvPr id="7" name="Imagem 6" descr="Interface gráfica do usuário, Aplicativo, Site&#10;&#10;O conteúdo gerado por IA pode estar incorreto.">
            <a:extLst>
              <a:ext uri="{FF2B5EF4-FFF2-40B4-BE49-F238E27FC236}">
                <a16:creationId xmlns:a16="http://schemas.microsoft.com/office/drawing/2014/main" id="{F5FA7584-237B-6169-B12B-2E25114B2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734"/>
            <a:ext cx="5554535" cy="2642533"/>
          </a:xfrm>
          <a:prstGeom prst="rect">
            <a:avLst/>
          </a:prstGeom>
        </p:spPr>
      </p:pic>
      <p:pic>
        <p:nvPicPr>
          <p:cNvPr id="9" name="Imagem 8" descr="Uma imagem contendo Interface gráfica do usuário">
            <a:extLst>
              <a:ext uri="{FF2B5EF4-FFF2-40B4-BE49-F238E27FC236}">
                <a16:creationId xmlns:a16="http://schemas.microsoft.com/office/drawing/2014/main" id="{EE08B466-43FB-4996-4F4C-B726E9EFE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90039"/>
            <a:ext cx="5624272" cy="2569188"/>
          </a:xfrm>
          <a:prstGeom prst="rect">
            <a:avLst/>
          </a:prstGeom>
        </p:spPr>
      </p:pic>
      <p:pic>
        <p:nvPicPr>
          <p:cNvPr id="11" name="Imagem 10" descr="Texto">
            <a:extLst>
              <a:ext uri="{FF2B5EF4-FFF2-40B4-BE49-F238E27FC236}">
                <a16:creationId xmlns:a16="http://schemas.microsoft.com/office/drawing/2014/main" id="{EFD72E91-294F-DEED-E6A9-BC0486550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35" y="1448734"/>
            <a:ext cx="6262044" cy="532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54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D7FEE-979B-25B7-C3F6-B2E96E48E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to a preto e azul sobre fundo roxo&#10;&#10;O conteúdo gerado por IA pode estar incorreto.">
            <a:extLst>
              <a:ext uri="{FF2B5EF4-FFF2-40B4-BE49-F238E27FC236}">
                <a16:creationId xmlns:a16="http://schemas.microsoft.com/office/drawing/2014/main" id="{C1B4E8BF-70B1-DE9C-983B-03FC0B200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26" y="0"/>
            <a:ext cx="12329652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5920A60-21E8-F0A6-3F6B-6409D410AD77}"/>
              </a:ext>
            </a:extLst>
          </p:cNvPr>
          <p:cNvSpPr txBox="1"/>
          <p:nvPr/>
        </p:nvSpPr>
        <p:spPr>
          <a:xfrm>
            <a:off x="2241754" y="226142"/>
            <a:ext cx="7295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EEE6AC"/>
                </a:solidFill>
              </a:rPr>
              <a:t>IHC – Método e Resultados do Teste de Usabilidade</a:t>
            </a:r>
          </a:p>
        </p:txBody>
      </p:sp>
      <p:pic>
        <p:nvPicPr>
          <p:cNvPr id="5" name="Imagem 4" descr="Tela de celular com texto preto sobre fundo branco">
            <a:extLst>
              <a:ext uri="{FF2B5EF4-FFF2-40B4-BE49-F238E27FC236}">
                <a16:creationId xmlns:a16="http://schemas.microsoft.com/office/drawing/2014/main" id="{2EAF24DE-8BBC-E28B-635D-3B840A4D5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3" y="2912806"/>
            <a:ext cx="12261265" cy="394519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8585F74-9F71-E16D-AE78-681352C9D435}"/>
              </a:ext>
            </a:extLst>
          </p:cNvPr>
          <p:cNvSpPr txBox="1"/>
          <p:nvPr/>
        </p:nvSpPr>
        <p:spPr>
          <a:xfrm>
            <a:off x="216310" y="835742"/>
            <a:ext cx="11700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Utilizamos o </a:t>
            </a:r>
            <a:r>
              <a:rPr lang="pt-BR" b="1" dirty="0">
                <a:solidFill>
                  <a:srgbClr val="FFFF00"/>
                </a:solidFill>
              </a:rPr>
              <a:t>Método SUS</a:t>
            </a:r>
            <a:r>
              <a:rPr lang="pt-BR" dirty="0">
                <a:solidFill>
                  <a:srgbClr val="FFFF00"/>
                </a:solidFill>
              </a:rPr>
              <a:t> para realizar o nosso Teste de Usabilidade com nossos possíveis usuários futuros.</a:t>
            </a:r>
          </a:p>
          <a:p>
            <a:endParaRPr lang="pt-BR" dirty="0">
              <a:solidFill>
                <a:srgbClr val="FFFF00"/>
              </a:solidFill>
            </a:endParaRPr>
          </a:p>
          <a:p>
            <a:r>
              <a:rPr lang="pt-BR" dirty="0">
                <a:solidFill>
                  <a:srgbClr val="FFFF00"/>
                </a:solidFill>
              </a:rPr>
              <a:t>O Site atingiu uma pontuação de aproximadamente </a:t>
            </a:r>
            <a:r>
              <a:rPr lang="pt-BR" b="1" dirty="0">
                <a:solidFill>
                  <a:srgbClr val="FFFF00"/>
                </a:solidFill>
              </a:rPr>
              <a:t>78 pontos</a:t>
            </a:r>
            <a:r>
              <a:rPr lang="pt-BR" dirty="0">
                <a:solidFill>
                  <a:srgbClr val="FFFF00"/>
                </a:solidFill>
              </a:rPr>
              <a:t>, que indica uma usabilidade beirando a excelência, mas mostra que ainda temos um longo caminho a ser percorrido até que possamos atingir nossos objetivos em relação ao crescimento da plataforma.</a:t>
            </a:r>
          </a:p>
          <a:p>
            <a:r>
              <a:rPr lang="pt-BR" dirty="0">
                <a:solidFill>
                  <a:srgbClr val="FFFF00"/>
                </a:solidFill>
              </a:rPr>
              <a:t>Com os dados coletados, pudemos ver a satisfação com a ideia de uma biblioteca virtual funcional que pode </a:t>
            </a:r>
            <a:r>
              <a:rPr lang="pt-BR" dirty="0">
                <a:solidFill>
                  <a:srgbClr val="FFFF00"/>
                </a:solidFill>
                <a:highlight>
                  <a:srgbClr val="808000"/>
                </a:highlight>
              </a:rPr>
              <a:t>crescer</a:t>
            </a:r>
            <a:r>
              <a:rPr lang="pt-BR" dirty="0">
                <a:solidFill>
                  <a:srgbClr val="FFFF00"/>
                </a:solidFill>
              </a:rPr>
              <a:t> cada vez mais com a colaboração de uma </a:t>
            </a:r>
            <a:r>
              <a:rPr lang="pt-BR" b="1" dirty="0">
                <a:solidFill>
                  <a:srgbClr val="FFFF00"/>
                </a:solidFill>
              </a:rPr>
              <a:t>possível comunidade</a:t>
            </a:r>
            <a:r>
              <a:rPr lang="pt-BR" dirty="0">
                <a:solidFill>
                  <a:srgbClr val="FFFF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158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5F569-3C24-CEF5-65A9-A356DBFD3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to a preto e azul sobre fundo roxo&#10;&#10;O conteúdo gerado por IA pode estar incorreto.">
            <a:extLst>
              <a:ext uri="{FF2B5EF4-FFF2-40B4-BE49-F238E27FC236}">
                <a16:creationId xmlns:a16="http://schemas.microsoft.com/office/drawing/2014/main" id="{E1EF0366-4CA7-35B3-5096-6C89C38DD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26" y="0"/>
            <a:ext cx="12329652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4064844-C003-8C86-4415-2B2A26B9CDD1}"/>
              </a:ext>
            </a:extLst>
          </p:cNvPr>
          <p:cNvSpPr txBox="1"/>
          <p:nvPr/>
        </p:nvSpPr>
        <p:spPr>
          <a:xfrm>
            <a:off x="2249129" y="154547"/>
            <a:ext cx="7693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EEE6AC"/>
                </a:solidFill>
              </a:rPr>
              <a:t>IHC – Feedbacks do Teste de Usabilidade</a:t>
            </a:r>
          </a:p>
        </p:txBody>
      </p:sp>
      <p:pic>
        <p:nvPicPr>
          <p:cNvPr id="8" name="Imagem 7" descr="Tabela">
            <a:extLst>
              <a:ext uri="{FF2B5EF4-FFF2-40B4-BE49-F238E27FC236}">
                <a16:creationId xmlns:a16="http://schemas.microsoft.com/office/drawing/2014/main" id="{E2F55C2E-F228-BA87-BF61-3F0EB5A25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755" y="4166390"/>
            <a:ext cx="3284505" cy="2644369"/>
          </a:xfrm>
          <a:prstGeom prst="rect">
            <a:avLst/>
          </a:prstGeom>
        </p:spPr>
      </p:pic>
      <p:pic>
        <p:nvPicPr>
          <p:cNvPr id="6" name="Imagem 5" descr="Interface gráfica do usuário, Tabela&#10;&#10;O conteúdo gerado por IA pode estar incorreto.">
            <a:extLst>
              <a:ext uri="{FF2B5EF4-FFF2-40B4-BE49-F238E27FC236}">
                <a16:creationId xmlns:a16="http://schemas.microsoft.com/office/drawing/2014/main" id="{8649726E-B077-BB23-2F69-6F99AE196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983" y="616212"/>
            <a:ext cx="3271277" cy="4126610"/>
          </a:xfrm>
          <a:prstGeom prst="rect">
            <a:avLst/>
          </a:prstGeom>
        </p:spPr>
      </p:pic>
      <p:pic>
        <p:nvPicPr>
          <p:cNvPr id="10" name="Imagem 9" descr="Tela de computador com texto preto sobre fundo branco">
            <a:extLst>
              <a:ext uri="{FF2B5EF4-FFF2-40B4-BE49-F238E27FC236}">
                <a16:creationId xmlns:a16="http://schemas.microsoft.com/office/drawing/2014/main" id="{A4D12406-9E8A-A25B-5592-ED6191A3C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4196424"/>
            <a:ext cx="2644878" cy="2584302"/>
          </a:xfrm>
          <a:prstGeom prst="rect">
            <a:avLst/>
          </a:prstGeom>
        </p:spPr>
      </p:pic>
      <p:pic>
        <p:nvPicPr>
          <p:cNvPr id="12" name="Imagem 11" descr="Interface gráfica do usuário">
            <a:extLst>
              <a:ext uri="{FF2B5EF4-FFF2-40B4-BE49-F238E27FC236}">
                <a16:creationId xmlns:a16="http://schemas.microsoft.com/office/drawing/2014/main" id="{998ADB1E-006D-E558-F9A8-57F09005A5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759"/>
            <a:ext cx="3437334" cy="334839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00EBF22-2747-6E78-97DC-48D92B1A5B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8729" y="946522"/>
            <a:ext cx="2060345" cy="2996865"/>
          </a:xfrm>
          <a:prstGeom prst="rect">
            <a:avLst/>
          </a:prstGeom>
        </p:spPr>
      </p:pic>
      <p:sp>
        <p:nvSpPr>
          <p:cNvPr id="15" name="Seta: Divisa 14">
            <a:extLst>
              <a:ext uri="{FF2B5EF4-FFF2-40B4-BE49-F238E27FC236}">
                <a16:creationId xmlns:a16="http://schemas.microsoft.com/office/drawing/2014/main" id="{937C6265-CC28-C0ED-CAAD-0AA8C5FB923D}"/>
              </a:ext>
            </a:extLst>
          </p:cNvPr>
          <p:cNvSpPr/>
          <p:nvPr/>
        </p:nvSpPr>
        <p:spPr>
          <a:xfrm>
            <a:off x="3208246" y="2679517"/>
            <a:ext cx="484632" cy="48463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BA3A648-7417-2BD7-EDFA-6E049EC11FFD}"/>
              </a:ext>
            </a:extLst>
          </p:cNvPr>
          <p:cNvSpPr txBox="1"/>
          <p:nvPr/>
        </p:nvSpPr>
        <p:spPr>
          <a:xfrm>
            <a:off x="5789074" y="1681315"/>
            <a:ext cx="2005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EE6AC"/>
                </a:solidFill>
              </a:rPr>
              <a:t>Resposta imediata aos feedbacks</a:t>
            </a:r>
          </a:p>
        </p:txBody>
      </p:sp>
    </p:spTree>
    <p:extLst>
      <p:ext uri="{BB962C8B-B14F-4D97-AF65-F5344CB8AC3E}">
        <p14:creationId xmlns:p14="http://schemas.microsoft.com/office/powerpoint/2010/main" val="237117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C9B72-9C7B-09FB-14C2-BCA420588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to a preto e azul sobre fundo roxo&#10;&#10;O conteúdo gerado por IA pode estar incorreto.">
            <a:extLst>
              <a:ext uri="{FF2B5EF4-FFF2-40B4-BE49-F238E27FC236}">
                <a16:creationId xmlns:a16="http://schemas.microsoft.com/office/drawing/2014/main" id="{0CFFFC82-CAB8-8647-A29F-C5DF77A89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26" y="0"/>
            <a:ext cx="12329652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E7463C3-C448-01C1-7EC5-3769DA0E98C5}"/>
              </a:ext>
            </a:extLst>
          </p:cNvPr>
          <p:cNvSpPr txBox="1"/>
          <p:nvPr/>
        </p:nvSpPr>
        <p:spPr>
          <a:xfrm>
            <a:off x="2930014" y="334297"/>
            <a:ext cx="6331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EEE6AC"/>
                </a:solidFill>
              </a:rPr>
              <a:t>Considerações Finais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CC030D-9477-3A45-3BC9-423DFC4F3C38}"/>
              </a:ext>
            </a:extLst>
          </p:cNvPr>
          <p:cNvSpPr txBox="1"/>
          <p:nvPr/>
        </p:nvSpPr>
        <p:spPr>
          <a:xfrm>
            <a:off x="816077" y="1425677"/>
            <a:ext cx="107171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FF00"/>
                </a:solidFill>
              </a:rPr>
              <a:t>Após os resultados do Teste de Usabilidade nós da equipe pudemos comprovar que a ideia era sólida, e consistente. Com resultados majoritariamente positivos, tirando os preenchimentos incorretos do nosso formulário, logo poderemos atingir uma nota acima de 80 pontos, como indica resultado excelente do teste de usabilidade.</a:t>
            </a:r>
            <a:br>
              <a:rPr lang="pt-BR" sz="2000" b="1" dirty="0">
                <a:solidFill>
                  <a:srgbClr val="FFFF00"/>
                </a:solidFill>
              </a:rPr>
            </a:br>
            <a:br>
              <a:rPr lang="pt-BR" sz="2000" b="1" dirty="0">
                <a:solidFill>
                  <a:srgbClr val="FFFF00"/>
                </a:solidFill>
              </a:rPr>
            </a:br>
            <a:r>
              <a:rPr lang="pt-BR" sz="2000" b="1" dirty="0">
                <a:solidFill>
                  <a:srgbClr val="FFFF00"/>
                </a:solidFill>
              </a:rPr>
              <a:t>Mas ainda temos um longo caminho até a plataforma estar completamente funcional e online, com a inserção de um banco de dados real, uma melhoria consistente em aspectos de acessibilidade no futuro, temos o desejo de implementar novas features para melhorar ainda mais a usabilidade de pessoas com alguma deficiência ou dificuldade.</a:t>
            </a:r>
          </a:p>
        </p:txBody>
      </p:sp>
    </p:spTree>
    <p:extLst>
      <p:ext uri="{BB962C8B-B14F-4D97-AF65-F5344CB8AC3E}">
        <p14:creationId xmlns:p14="http://schemas.microsoft.com/office/powerpoint/2010/main" val="4237962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B8CEF-DA3F-006E-5493-02462F60B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Logotipo">
            <a:extLst>
              <a:ext uri="{FF2B5EF4-FFF2-40B4-BE49-F238E27FC236}">
                <a16:creationId xmlns:a16="http://schemas.microsoft.com/office/drawing/2014/main" id="{D0D0099C-1605-CABC-9DE0-42BFFF094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85" y="0"/>
            <a:ext cx="12238885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BEC1AE9-5FA7-BA93-7CB9-13A4E82C56E3}"/>
              </a:ext>
            </a:extLst>
          </p:cNvPr>
          <p:cNvSpPr txBox="1"/>
          <p:nvPr/>
        </p:nvSpPr>
        <p:spPr>
          <a:xfrm>
            <a:off x="1710813" y="5073445"/>
            <a:ext cx="8495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EEE6AC"/>
                </a:solidFill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12515296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332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JOAO PEDRO ALVES SILVEIRA</dc:creator>
  <cp:lastModifiedBy>JOAO PEDRO ALVES SILVEIRA</cp:lastModifiedBy>
  <cp:revision>2</cp:revision>
  <dcterms:created xsi:type="dcterms:W3CDTF">2025-11-24T15:13:58Z</dcterms:created>
  <dcterms:modified xsi:type="dcterms:W3CDTF">2025-11-24T16:28:40Z</dcterms:modified>
</cp:coreProperties>
</file>